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Old Standard TT"/>
      <p:regular r:id="rId40"/>
      <p:bold r:id="rId41"/>
      <p: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AB1F83A-5EFC-4F42-BD47-4D605EDC5D64}">
  <a:tblStyle styleId="{9AB1F83A-5EFC-4F42-BD47-4D605EDC5D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ldStandardTT-regular.fntdata"/><Relationship Id="rId20" Type="http://schemas.openxmlformats.org/officeDocument/2006/relationships/slide" Target="slides/slide14.xml"/><Relationship Id="rId42" Type="http://schemas.openxmlformats.org/officeDocument/2006/relationships/font" Target="fonts/OldStandardTT-italic.fntdata"/><Relationship Id="rId41" Type="http://schemas.openxmlformats.org/officeDocument/2006/relationships/font" Target="fonts/OldStandardTT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gif>
</file>

<file path=ppt/media/image22.gif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2640ee8e0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2640ee8e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2640ee8e0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2640ee8e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Encoder-Decoder-Generator</a:t>
            </a:r>
            <a:br>
              <a:rPr lang="en"/>
            </a:br>
            <a:r>
              <a:rPr lang="en"/>
              <a:t>32,768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SAB- Self Attention Block - For generating features and keeping the utmost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the input image with the output image and using facial recognition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2640ee8e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2640ee8e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2640ee8e0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2640ee8e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32640ee8e0_0_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32640ee8e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Loss - Double Bar E is euclidean space, x is input,c is concatenated conditional vector of age(L) and gender (G)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Lambda gp is the penalty co-efficient to penalize the gradients phi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Perceptual loss - To ensure Variational Auto Encoder(VAE)with its output and its corresponding input images has a similar deep features. Like clearer nose,lips and so 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C,w,h dimension of input image,phi is the feature map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2640ee8e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2640ee8e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KL loss-One of the prime </a:t>
            </a:r>
            <a:r>
              <a:rPr lang="en"/>
              <a:t>loss function in VAE(Variational Auto Encoder)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Regularizes Z vector(32,786 features vector) using reparameterization trick after normalization. For input image x the E network output the mean and covariance.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variation loss- Ensure measurable continuity and smoothness in the generated image to avoid noisy and over pixelated results. Sum of absolute difference for adjacent pixel values in the generated image.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32640ee8e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32640ee8e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 up all the equations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 of ChilDAN is to minimize the objective function for </a:t>
            </a:r>
            <a:r>
              <a:rPr lang="en"/>
              <a:t>thee discriminator and Encoder as well as Generator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 represents the set of 1-Lipschitz constraint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32640ee8e0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32640ee8e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31eec76f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31eec76f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31eec76f6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31eec76f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31eec76f6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31eec76f6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31eec76f6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31eec76f6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2640ee8e0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2640ee8e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31eec76f6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31eec76f6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1eec76f6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1eec76f6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1eec76f6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31eec76f6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31eec76f6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31eec76f6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32640ee8e0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32640ee8e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319046e7f7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319046e7f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90357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90357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6f90357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6f90357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d0485df5b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d0485df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32640ee8e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32640ee8e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32640ee8e0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32640ee8e0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32640ee8e0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32640ee8e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2640ee8e0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2640ee8e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90357f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90357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27624f426_1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27624f42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27624f426_1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27624f426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Relationship Id="rId4" Type="http://schemas.openxmlformats.org/officeDocument/2006/relationships/image" Target="../media/image2.jpg"/><Relationship Id="rId11" Type="http://schemas.openxmlformats.org/officeDocument/2006/relationships/image" Target="../media/image17.jpg"/><Relationship Id="rId10" Type="http://schemas.openxmlformats.org/officeDocument/2006/relationships/image" Target="../media/image9.jpg"/><Relationship Id="rId9" Type="http://schemas.openxmlformats.org/officeDocument/2006/relationships/image" Target="../media/image16.jpg"/><Relationship Id="rId5" Type="http://schemas.openxmlformats.org/officeDocument/2006/relationships/image" Target="../media/image14.jpg"/><Relationship Id="rId6" Type="http://schemas.openxmlformats.org/officeDocument/2006/relationships/image" Target="../media/image6.jpg"/><Relationship Id="rId7" Type="http://schemas.openxmlformats.org/officeDocument/2006/relationships/image" Target="../media/image4.jpg"/><Relationship Id="rId8" Type="http://schemas.openxmlformats.org/officeDocument/2006/relationships/image" Target="../media/image8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1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i.org/10.1016/j.patcog.2022.108761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2628625"/>
            <a:ext cx="8118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 Missing Children</a:t>
            </a:r>
            <a:endParaRPr sz="27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By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Rohit Das - 61047086s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Judith Lin - 80747003S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黃意婷 - 61047024S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0716" y="1229675"/>
            <a:ext cx="4982572" cy="339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22" name="Google Shape;122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Points: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Synthesize face (Encoder/Decoder)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Face Recognition (Discriminator)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Age based feature Recognition + Generation (Encoder/Decoder/Discriminator)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Adversarial Loss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Perceptual Loss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2925" y="1629963"/>
            <a:ext cx="2933700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1022" y="3281625"/>
            <a:ext cx="2777525" cy="47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Kullback-Leibler Divergence Loss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Total variational Loss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7427" y="1794300"/>
            <a:ext cx="4609150" cy="77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7425" y="3401113"/>
            <a:ext cx="4914900" cy="7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</a:t>
            </a:r>
            <a:endParaRPr/>
          </a:p>
        </p:txBody>
      </p:sp>
      <p:sp>
        <p:nvSpPr>
          <p:cNvPr id="149" name="Google Shape;149;p28"/>
          <p:cNvSpPr txBox="1"/>
          <p:nvPr>
            <p:ph idx="1" type="body"/>
          </p:nvPr>
        </p:nvSpPr>
        <p:spPr>
          <a:xfrm>
            <a:off x="311700" y="111035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 Objective Function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3032" y="1640800"/>
            <a:ext cx="2477925" cy="4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9138" y="2400050"/>
            <a:ext cx="5405725" cy="56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Child Dataset - Indian Child Dataset (ICD)</a:t>
            </a:r>
            <a:endParaRPr/>
          </a:p>
        </p:txBody>
      </p:sp>
      <p:sp>
        <p:nvSpPr>
          <p:cNvPr id="162" name="Google Shape;162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35,484 child face images from 9,475 paired subjects and 7,494 not paired subjects.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54% boys and 46% girls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33,891 images are used in training divided into 5 overlapping age groups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Multi-Racial Child Dataset (MRCD)</a:t>
            </a:r>
            <a:endParaRPr/>
          </a:p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64,965 child face images consisting of 4 race groups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Selected from publicly available datasets and web crawling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Divided into 5 age groups</a:t>
            </a:r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328914"/>
            <a:ext cx="8520600" cy="2642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490250" y="526350"/>
            <a:ext cx="8393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we find missing children using machine learning?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Multi-Racial Child Dataset (MRCD)</a:t>
            </a:r>
            <a:endParaRPr/>
          </a:p>
        </p:txBody>
      </p:sp>
      <p:pic>
        <p:nvPicPr>
          <p:cNvPr id="175" name="Google Shape;1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34862"/>
            <a:ext cx="8520601" cy="2313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Multi-Racial Child Dataset (MRCD)</a:t>
            </a:r>
            <a:endParaRPr/>
          </a:p>
        </p:txBody>
      </p:sp>
      <p:graphicFrame>
        <p:nvGraphicFramePr>
          <p:cNvPr id="181" name="Google Shape;181;p33"/>
          <p:cNvGraphicFramePr/>
          <p:nvPr/>
        </p:nvGraphicFramePr>
        <p:xfrm>
          <a:off x="311700" y="117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{9AB1F83A-5EFC-4F42-BD47-4D605EDC5D64}</a:tableStyleId>
              </a:tblPr>
              <a:tblGrid>
                <a:gridCol w="2130150"/>
                <a:gridCol w="2130150"/>
                <a:gridCol w="2130150"/>
                <a:gridCol w="2130150"/>
              </a:tblGrid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Race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Training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Testing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Total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Asian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16,350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861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17,211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African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12,686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668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13,354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Caucasian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18,332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965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19,297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Indian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14,348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755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15,103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Total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61,716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3,249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64,965</a:t>
                      </a:r>
                      <a:endParaRPr sz="1800"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92" name="Google Shape;192;p3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on low resolution faces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on faces with obstructions 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on generalization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Low Resolution</a:t>
            </a:r>
            <a:endParaRPr/>
          </a:p>
        </p:txBody>
      </p:sp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838" y="1134425"/>
            <a:ext cx="6518335" cy="37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Faces with Obstructions</a:t>
            </a:r>
            <a:endParaRPr/>
          </a:p>
        </p:txBody>
      </p:sp>
      <p:pic>
        <p:nvPicPr>
          <p:cNvPr id="204" name="Google Shape;204;p37"/>
          <p:cNvPicPr preferRelativeResize="0"/>
          <p:nvPr/>
        </p:nvPicPr>
        <p:blipFill rotWithShape="1">
          <a:blip r:embed="rId3">
            <a:alphaModFix/>
          </a:blip>
          <a:srcRect b="0" l="199" r="199" t="0"/>
          <a:stretch/>
        </p:blipFill>
        <p:spPr>
          <a:xfrm>
            <a:off x="1209448" y="1087225"/>
            <a:ext cx="6725098" cy="390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Generalization: Testing on Taiwanese Missing Children</a:t>
            </a:r>
            <a:endParaRPr/>
          </a:p>
        </p:txBody>
      </p:sp>
      <p:grpSp>
        <p:nvGrpSpPr>
          <p:cNvPr id="210" name="Google Shape;210;p38"/>
          <p:cNvGrpSpPr/>
          <p:nvPr/>
        </p:nvGrpSpPr>
        <p:grpSpPr>
          <a:xfrm>
            <a:off x="2301263" y="1491100"/>
            <a:ext cx="4754880" cy="3536955"/>
            <a:chOff x="2426688" y="1463225"/>
            <a:chExt cx="4754880" cy="3536955"/>
          </a:xfrm>
        </p:grpSpPr>
        <p:pic>
          <p:nvPicPr>
            <p:cNvPr id="211" name="Google Shape;211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26688" y="2026050"/>
              <a:ext cx="4754880" cy="29741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2" name="Google Shape;212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632925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632481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3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232570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832659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6" name="Google Shape;216;p3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432748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7" name="Google Shape;217;p3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032836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38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3032393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38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2432304" y="1463225"/>
              <a:ext cx="548640" cy="54864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220" name="Google Shape;220;p38"/>
          <p:cNvGraphicFramePr/>
          <p:nvPr/>
        </p:nvGraphicFramePr>
        <p:xfrm>
          <a:off x="1004750" y="149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{9AB1F83A-5EFC-4F42-BD47-4D605EDC5D64}</a:tableStyleId>
              </a:tblPr>
              <a:tblGrid>
                <a:gridCol w="1296525"/>
              </a:tblGrid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Input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0-3 years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4-8 years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9-12 years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13-16 years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95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17-20 years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21" name="Google Shape;221;p38"/>
          <p:cNvGraphicFramePr/>
          <p:nvPr/>
        </p:nvGraphicFramePr>
        <p:xfrm>
          <a:off x="2301350" y="10841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{9AB1F83A-5EFC-4F42-BD47-4D605EDC5D64}</a:tableStyleId>
              </a:tblPr>
              <a:tblGrid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  <a:gridCol w="594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14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4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2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2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3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3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Old Standard TT"/>
                          <a:ea typeface="Old Standard TT"/>
                          <a:cs typeface="Old Standard TT"/>
                          <a:sym typeface="Old Standard TT"/>
                        </a:rPr>
                        <a:t>1 y</a:t>
                      </a:r>
                      <a:endParaRPr>
                        <a:latin typeface="Old Standard TT"/>
                        <a:ea typeface="Old Standard TT"/>
                        <a:cs typeface="Old Standard TT"/>
                        <a:sym typeface="Old Standard T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2" name="Google Shape;232;p4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Applications : border control, passport verification, access control, forensic science, and underage driver’s licenses.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ChildGAN demonstrates adaptation to a wide range of ethnicities and preserving the distinctive characteristics of each race.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8" name="Google Shape;238;p41"/>
          <p:cNvSpPr txBox="1"/>
          <p:nvPr>
            <p:ph idx="1" type="body"/>
          </p:nvPr>
        </p:nvSpPr>
        <p:spPr>
          <a:xfrm>
            <a:off x="311700" y="1620075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IPCGAN, ACGAN, ChildGAN models, along with the ICD and MRCD datasets, make a significant contribution to society by reuniting missing children with their loved ones.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Experiment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2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Failed Experiments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288" y="152400"/>
            <a:ext cx="6966075" cy="4358799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4"/>
          <p:cNvSpPr txBox="1"/>
          <p:nvPr/>
        </p:nvSpPr>
        <p:spPr>
          <a:xfrm>
            <a:off x="2924275" y="4589375"/>
            <a:ext cx="258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Batch Size-16 Epoch- 24000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/>
          <p:nvPr/>
        </p:nvSpPr>
        <p:spPr>
          <a:xfrm>
            <a:off x="3350100" y="4617800"/>
            <a:ext cx="244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Batch Size- 16 Epoch-60000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60" name="Google Shape;26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5575" y="223425"/>
            <a:ext cx="6892861" cy="43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512700" y="1789500"/>
            <a:ext cx="8118600" cy="18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ChildGAN: Face Aging and Rejuvenation to Find Missing Children</a:t>
            </a:r>
            <a:endParaRPr sz="2600"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Praveen Kumar Chandaliya, Neeta Nain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Malaviya National Institute of Technology Jaipur, India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0C7DBB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https://doi.org/10.1016/j.patcog.2022.108761</a:t>
            </a:r>
            <a:endParaRPr sz="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82" name="Google Shape;82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Architecture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Function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71850" y="1389475"/>
            <a:ext cx="8400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According to a global report on human trafficking, most trafficking victims are women and children.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The National Center for Missing and Exploited Children (NCMEC) reported that approximately 800,000 children disappear in the USA every year.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406225"/>
            <a:ext cx="8400300" cy="3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A large number of child trafficking victims are very young.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As time passes, their faces may appear to be quite different from the photos provided by their parents or relatives, and many times the face images are obstructed or blurry.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 face transfiguration makes it difficult to find the victims. 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The work can help law-enforcement agencies to trace missing children.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406225"/>
            <a:ext cx="8400300" cy="3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this study, the proposed model is based on a variational auto-encoder (VAE) with a generative adversarial network (GAN) , which can simultaneously age and rejuvenate the face in the image space.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They conducted extensive experiments using ICD, with low-resolution faces and obstructions like caps or scarves, on images of real missing children. 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They also investigate the generalization of ChildGAN using MRCD, on Asian, Black, White, and Indian race.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05" name="Google Shape;105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